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0" r:id="rId3"/>
    <p:sldId id="287" r:id="rId4"/>
    <p:sldId id="278" r:id="rId5"/>
    <p:sldId id="288" r:id="rId6"/>
    <p:sldId id="290" r:id="rId7"/>
    <p:sldId id="1163" r:id="rId8"/>
    <p:sldId id="1164" r:id="rId9"/>
    <p:sldId id="285" r:id="rId10"/>
    <p:sldId id="284" r:id="rId11"/>
    <p:sldId id="286" r:id="rId12"/>
    <p:sldId id="261" r:id="rId13"/>
    <p:sldId id="291" r:id="rId14"/>
    <p:sldId id="1159" r:id="rId15"/>
    <p:sldId id="264" r:id="rId16"/>
    <p:sldId id="265" r:id="rId17"/>
    <p:sldId id="266" r:id="rId18"/>
    <p:sldId id="367" r:id="rId19"/>
    <p:sldId id="368" r:id="rId20"/>
    <p:sldId id="267" r:id="rId21"/>
  </p:sldIdLst>
  <p:sldSz cx="12192000" cy="6858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996633"/>
    <a:srgbClr val="3366FF"/>
    <a:srgbClr val="00CC00"/>
    <a:srgbClr val="0066FF"/>
    <a:srgbClr val="3399FF"/>
    <a:srgbClr val="FF33CC"/>
    <a:srgbClr val="FFFF00"/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89035" autoAdjust="0"/>
  </p:normalViewPr>
  <p:slideViewPr>
    <p:cSldViewPr>
      <p:cViewPr varScale="1">
        <p:scale>
          <a:sx n="102" d="100"/>
          <a:sy n="102" d="100"/>
        </p:scale>
        <p:origin x="918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2640" y="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481727"/>
          </a:xfrm>
          <a:prstGeom prst="rect">
            <a:avLst/>
          </a:prstGeom>
        </p:spPr>
        <p:txBody>
          <a:bodyPr vert="horz" lIns="96618" tIns="48310" rIns="96618" bIns="4831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6"/>
            <a:ext cx="3169920" cy="481726"/>
          </a:xfrm>
          <a:prstGeom prst="rect">
            <a:avLst/>
          </a:prstGeom>
        </p:spPr>
        <p:txBody>
          <a:bodyPr vert="horz" lIns="96618" tIns="48310" rIns="96618" bIns="4831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19476"/>
            <a:ext cx="3169920" cy="481726"/>
          </a:xfrm>
          <a:prstGeom prst="rect">
            <a:avLst/>
          </a:prstGeom>
        </p:spPr>
        <p:txBody>
          <a:bodyPr vert="horz" lIns="96618" tIns="48310" rIns="96618" bIns="48310" rtlCol="0" anchor="b"/>
          <a:lstStyle>
            <a:lvl1pPr algn="r">
              <a:defRPr sz="1200"/>
            </a:lvl1pPr>
          </a:lstStyle>
          <a:p>
            <a:fld id="{4E0ED0A4-5DB0-4E35-BC04-A9E0D07A7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76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4.jpeg>
</file>

<file path=ppt/media/image15.jpeg>
</file>

<file path=ppt/media/image16.png>
</file>

<file path=ppt/media/image2.jpe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9" y="1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8788" y="719138"/>
            <a:ext cx="6399212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1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3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9" y="9119473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58DCC5C-44F7-4822-8A64-EAD038DB37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256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153BA83-A9C3-4A0E-BBA7-EDFD1A328CB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7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784958" indent="-301906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07628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690680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173731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656783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139832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622885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105936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200"/>
              <a:pPr/>
              <a:t>10</a:t>
            </a:fld>
            <a:endParaRPr lang="en-US" altLang="en-US" sz="12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988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784958" indent="-301906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07628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690680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173731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656783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139832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622885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105936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200"/>
              <a:pPr/>
              <a:t>11</a:t>
            </a:fld>
            <a:endParaRPr lang="en-US" altLang="en-US" sz="12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06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12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433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785302" indent="-302039"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08157" indent="-241632"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691420" indent="-241632"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174684" indent="-241632"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657947" indent="-24163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141210" indent="-24163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624473" indent="-24163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107736" indent="-24163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13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094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13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986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1413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81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7727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62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2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621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36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3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516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4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900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5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6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829779" indent="-319145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76584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787217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297851" indent="-255317"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808485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319116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829752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340384" indent="-255317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300"/>
              <a:pPr/>
              <a:t>6</a:t>
            </a:fld>
            <a:endParaRPr lang="en-US" altLang="en-US" sz="13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1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83F613-3215-493C-928A-27335AD62B7C}" type="slidenum">
              <a:rPr lang="en-US"/>
              <a:pPr/>
              <a:t>7</a:t>
            </a:fld>
            <a:endParaRPr lang="en-US"/>
          </a:p>
        </p:txBody>
      </p:sp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42925" y="755650"/>
            <a:ext cx="6716713" cy="3779838"/>
          </a:xfrm>
          <a:ln/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81161" indent="-18116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420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83F613-3215-493C-928A-27335AD62B7C}" type="slidenum">
              <a:rPr lang="en-US"/>
              <a:pPr/>
              <a:t>8</a:t>
            </a:fld>
            <a:endParaRPr lang="en-US"/>
          </a:p>
        </p:txBody>
      </p:sp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42925" y="755650"/>
            <a:ext cx="6716713" cy="3779838"/>
          </a:xfrm>
          <a:ln/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81161" indent="-18116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54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1pPr>
            <a:lvl2pPr marL="784958" indent="-301906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2pPr>
            <a:lvl3pPr marL="1207628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3pPr>
            <a:lvl4pPr marL="1690680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4pPr>
            <a:lvl5pPr marL="2173731" indent="-241527"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5pPr>
            <a:lvl6pPr marL="2656783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6pPr>
            <a:lvl7pPr marL="3139832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7pPr>
            <a:lvl8pPr marL="3622885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8pPr>
            <a:lvl9pPr marL="4105936" indent="-241527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charset="0"/>
                <a:ea typeface="MS PGothic" pitchFamily="34" charset="-128"/>
              </a:defRPr>
            </a:lvl9pPr>
          </a:lstStyle>
          <a:p>
            <a:fld id="{7896EE2A-2CCD-4CB7-8E8A-5A109F658790}" type="slidenum">
              <a:rPr lang="en-US" altLang="en-US" sz="1200"/>
              <a:pPr/>
              <a:t>9</a:t>
            </a:fld>
            <a:endParaRPr lang="en-US" altLang="en-US" sz="1200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399212" cy="3600450"/>
          </a:xfrm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043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1AAB3C-8F93-4EE6-9060-9463DC68FD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9B9FFD-0B4A-47D2-B04C-AF1A6C3187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57E2D4-A486-4DA1-ABEF-AF6F14B439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2CE549-1457-4AA6-BA2E-5A251CA49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792B14-1707-41FF-AD49-42AEE25BB0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17B6DA-9B58-48A3-A8F8-B36BD7F059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274146-2B0B-44F3-9742-5A2AF07B69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3DE396-0A5B-4DE5-BA98-E55DF76331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EA2FF7-B4C9-4FE3-98C9-5338C5DD0F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AD7AE3-3F90-4E66-B39A-02D97CB91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AE4AE-B329-4412-95E7-ED3D26E0AC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189A12-04B5-4E26-8427-C2050117D8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0C729E6C-1E46-4EF7-8F7E-65E645361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FFFF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>
          <a:solidFill>
            <a:srgbClr val="FFFF00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FFFF00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FFFF00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../media/image28.png"/><Relationship Id="rId7" Type="http://schemas.openxmlformats.org/officeDocument/2006/relationships/image" Target="NUL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../media/image16.png"/><Relationship Id="rId9" Type="http://schemas.openxmlformats.org/officeDocument/2006/relationships/image" Target="NUL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NUL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erik.langlo@utah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0"/>
            <a:ext cx="8229600" cy="1630362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1"/>
                </a:solidFill>
              </a:rPr>
              <a:t>Advanced Mechanics of Materials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ME EN 5300/6300</a:t>
            </a:r>
          </a:p>
        </p:txBody>
      </p:sp>
      <p:pic>
        <p:nvPicPr>
          <p:cNvPr id="2051" name="Picture 9" descr="BlockU_red10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72800" y="443730"/>
            <a:ext cx="838200" cy="755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3BA51C-8A37-4F7F-B9B5-FE2E38BD7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5" name="Picture 15" descr="Campus Fall Panorama">
            <a:extLst>
              <a:ext uri="{FF2B5EF4-FFF2-40B4-BE49-F238E27FC236}">
                <a16:creationId xmlns:a16="http://schemas.microsoft.com/office/drawing/2014/main" id="{611499B7-D6E5-4D30-A126-9CA89209F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1520502"/>
            <a:ext cx="12192000" cy="44140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23A4FA-3553-49B2-ACFE-3508B51CE906}"/>
              </a:ext>
            </a:extLst>
          </p:cNvPr>
          <p:cNvSpPr txBox="1"/>
          <p:nvPr/>
        </p:nvSpPr>
        <p:spPr>
          <a:xfrm>
            <a:off x="2243580" y="4565302"/>
            <a:ext cx="800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Department of Mechanical Engineering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University of Utah, Salt Lake City, UT, USA</a:t>
            </a:r>
          </a:p>
          <a:p>
            <a:pPr algn="ctr"/>
            <a:endParaRPr lang="en-US" sz="1200" baseline="0" dirty="0">
              <a:solidFill>
                <a:schemeClr val="bg1"/>
              </a:solidFill>
            </a:endParaRPr>
          </a:p>
          <a:p>
            <a:pPr algn="ctr"/>
            <a:r>
              <a:rPr lang="en-US" sz="2400" baseline="0" dirty="0">
                <a:solidFill>
                  <a:schemeClr val="bg1"/>
                </a:solidFill>
              </a:rPr>
              <a:t> Spring 2025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B56DF6B-DE89-4620-B524-E748F1CC8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9280" y="5993503"/>
            <a:ext cx="82296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400" kern="0" dirty="0">
                <a:solidFill>
                  <a:schemeClr val="tx1"/>
                </a:solidFill>
              </a:rPr>
              <a:t>Instructor: Pai Wang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43000" y="1384280"/>
            <a:ext cx="9753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Canvas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Course managed using Canvas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Make sure you are set up to receive notifications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Syllabus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posted on Canvas; will be updated, as needed, as semester proceeds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note exam dates; no alternate dates are available, so make sure these work for you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Canvas and Syllabus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41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19200" y="1472148"/>
            <a:ext cx="9829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Class Participation                                      5%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Homework 					15%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Three midterm exams, each 		15%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Final exam 					35%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Homework (see syllabus for schedule)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Due weekly at 11:59 PM on Thurs (covering material from previous week’s lectures)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Turn in electronically on </a:t>
            </a:r>
            <a:r>
              <a:rPr lang="en-US" sz="2400" u="sng" dirty="0" err="1"/>
              <a:t>Gradescope</a:t>
            </a:r>
            <a:r>
              <a:rPr lang="en-US" sz="2400" dirty="0"/>
              <a:t> (linked to Canvas)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Late HW </a:t>
            </a:r>
            <a:r>
              <a:rPr lang="en-US" sz="2400" b="1" dirty="0"/>
              <a:t>not</a:t>
            </a:r>
            <a:r>
              <a:rPr lang="en-US" sz="2400" dirty="0"/>
              <a:t> accepted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Grading and Homework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06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Let’s start with an example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457200" y="2538948"/>
                <a:ext cx="6701424" cy="4154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In order to remove a vehicle wheel, a steel lug wrench is used to loosen the lug nuts. In the case shown, the force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sz="2000" dirty="0"/>
                  <a:t> is applied at the end of the wrench arm while it is in a horizontal position. Both segments of the wrench have length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000" dirty="0"/>
                  <a:t> and radius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endParaRPr lang="en-US" sz="2000" dirty="0"/>
              </a:p>
              <a:p>
                <a:r>
                  <a:rPr lang="en-US" sz="2400" dirty="0"/>
                  <a:t>(a1) Draw the free body diagram for the section of the wrench between the dashed line shown in the diagram (above right) and the wheel.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(a2) Determine all forces and moments in the free body diagram in terms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538948"/>
                <a:ext cx="6701424" cy="4154984"/>
              </a:xfrm>
              <a:prstGeom prst="rect">
                <a:avLst/>
              </a:prstGeom>
              <a:blipFill>
                <a:blip r:embed="rId3"/>
                <a:stretch>
                  <a:fillRect l="-1365" t="-587" r="-2548" b="-2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3C5D73FA-C20F-4F03-91A5-E235603E3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1" y="57151"/>
            <a:ext cx="2381249" cy="2381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4">
            <a:extLst>
              <a:ext uri="{FF2B5EF4-FFF2-40B4-BE49-F238E27FC236}">
                <a16:creationId xmlns:a16="http://schemas.microsoft.com/office/drawing/2014/main" id="{1696E48F-0F9F-4B7B-8EB7-BCC5718AB3D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58038" y="914400"/>
            <a:ext cx="4119562" cy="5424488"/>
            <a:chOff x="4509" y="576"/>
            <a:chExt cx="2595" cy="3417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0D8B307B-8FD2-4C82-B990-C75AD76A53E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509" y="576"/>
              <a:ext cx="2595" cy="34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91B5B54C-8D5C-4A0B-A2AF-3BDA9D574A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09" y="576"/>
              <a:ext cx="2606" cy="3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8A6431B-0384-43C0-8521-0B34C51C8463}"/>
              </a:ext>
            </a:extLst>
          </p:cNvPr>
          <p:cNvSpPr/>
          <p:nvPr/>
        </p:nvSpPr>
        <p:spPr>
          <a:xfrm>
            <a:off x="7315200" y="4953000"/>
            <a:ext cx="11430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37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Example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483816"/>
            <a:ext cx="62066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(b) Draw the state of stress for the element located at Point A (located on the top surface of the rod). Find the values of each of the non-zero stresses in terms of the applied loads and dimensions.</a:t>
            </a:r>
          </a:p>
          <a:p>
            <a:endParaRPr lang="en-US" sz="2400" dirty="0"/>
          </a:p>
          <a:p>
            <a:r>
              <a:rPr lang="en-US" sz="2400" dirty="0"/>
              <a:t>(c) Repeat for Point B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* Could continue to find principal stresses, evaluate failure, </a:t>
            </a:r>
            <a:r>
              <a:rPr lang="en-US" sz="2400" dirty="0" err="1"/>
              <a:t>etc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b="56169"/>
          <a:stretch/>
        </p:blipFill>
        <p:spPr>
          <a:xfrm>
            <a:off x="7071149" y="1386984"/>
            <a:ext cx="4118976" cy="23774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833" y="3840625"/>
            <a:ext cx="4766167" cy="225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38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003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Force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43000" y="914400"/>
            <a:ext cx="9982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Internal v. external force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Two sources of force: surface tractions; body forces (usually neglect latter)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Equilibrium: applies to whole body; sectioning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Free body diagrams</a:t>
            </a:r>
          </a:p>
        </p:txBody>
      </p:sp>
      <p:pic>
        <p:nvPicPr>
          <p:cNvPr id="9" name="Picture 13" descr="1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76400" y="2951333"/>
            <a:ext cx="8839200" cy="37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733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Force – Conventions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Picture 8" descr="1-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0" r="173"/>
          <a:stretch/>
        </p:blipFill>
        <p:spPr>
          <a:xfrm>
            <a:off x="5781040" y="1028073"/>
            <a:ext cx="5913120" cy="491088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47800" y="3124200"/>
            <a:ext cx="370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Right hand rule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Normal v. shear forces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Torques v. moments</a:t>
            </a:r>
          </a:p>
        </p:txBody>
      </p:sp>
    </p:spTree>
    <p:extLst>
      <p:ext uri="{BB962C8B-B14F-4D97-AF65-F5344CB8AC3E}">
        <p14:creationId xmlns:p14="http://schemas.microsoft.com/office/powerpoint/2010/main" val="1915790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 descr="1-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0" t="18625" r="258" b="-114"/>
          <a:stretch/>
        </p:blipFill>
        <p:spPr>
          <a:xfrm>
            <a:off x="6680200" y="3352800"/>
            <a:ext cx="4114800" cy="3200400"/>
          </a:xfrm>
          <a:prstGeom prst="rect">
            <a:avLst/>
          </a:prstGeom>
        </p:spPr>
      </p:pic>
      <p:pic>
        <p:nvPicPr>
          <p:cNvPr id="10" name="Picture 13" descr="1-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23" t="-2" r="171" b="32178"/>
          <a:stretch/>
        </p:blipFill>
        <p:spPr>
          <a:xfrm>
            <a:off x="1148080" y="685800"/>
            <a:ext cx="4978400" cy="3200400"/>
          </a:xfrm>
          <a:prstGeom prst="rect">
            <a:avLst/>
          </a:prstGeom>
        </p:spPr>
      </p:pic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Stress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95680" y="4623525"/>
            <a:ext cx="5654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Shear stress subscripts: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first refers to surface acting 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second to direction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7FA43AB-92E6-4948-945A-7DCF741D4748}"/>
                  </a:ext>
                </a:extLst>
              </p:cNvPr>
              <p:cNvSpPr txBox="1"/>
              <p:nvPr/>
            </p:nvSpPr>
            <p:spPr>
              <a:xfrm>
                <a:off x="8166989" y="716574"/>
                <a:ext cx="1339919" cy="7543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7FA43AB-92E6-4948-945A-7DCF741D47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6989" y="716574"/>
                <a:ext cx="1339919" cy="75430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FD9249-C67A-4A19-BBAD-BAF3DB5CBE4A}"/>
                  </a:ext>
                </a:extLst>
              </p:cNvPr>
              <p:cNvSpPr txBox="1"/>
              <p:nvPr/>
            </p:nvSpPr>
            <p:spPr>
              <a:xfrm>
                <a:off x="9292535" y="1968924"/>
                <a:ext cx="1425711" cy="756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𝑥𝑧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FD9249-C67A-4A19-BBAD-BAF3DB5CB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2535" y="1968924"/>
                <a:ext cx="1425711" cy="7562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BDBF469-97E1-A8B1-68E2-F2DD3850707A}"/>
                  </a:ext>
                </a:extLst>
              </p:cNvPr>
              <p:cNvSpPr txBox="1"/>
              <p:nvPr/>
            </p:nvSpPr>
            <p:spPr>
              <a:xfrm>
                <a:off x="7340801" y="1958857"/>
                <a:ext cx="1450269" cy="7663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BDBF469-97E1-A8B1-68E2-F2DD385070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0801" y="1958857"/>
                <a:ext cx="1450269" cy="76636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395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3657600" y="228600"/>
            <a:ext cx="4886649" cy="762000"/>
          </a:xfrm>
        </p:spPr>
        <p:txBody>
          <a:bodyPr/>
          <a:lstStyle/>
          <a:p>
            <a:pPr eaLnBrk="1" hangingPunct="1"/>
            <a:r>
              <a:rPr lang="en-US" sz="3200" b="1" dirty="0">
                <a:solidFill>
                  <a:srgbClr val="0070C0"/>
                </a:solidFill>
              </a:rPr>
              <a:t>Stress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3F36A4-ED71-43DE-95F0-7D96CD60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Box 11">
                <a:extLst>
                  <a:ext uri="{FF2B5EF4-FFF2-40B4-BE49-F238E27FC236}">
                    <a16:creationId xmlns:a16="http://schemas.microsoft.com/office/drawing/2014/main" id="{1B9111C5-8FEF-4E27-80CB-7DCCACE00D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800" y="1219200"/>
                <a:ext cx="7799492" cy="3268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231775" indent="-231775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Stress is a 3-D quantity</a:t>
                </a: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endParaRPr lang="en-US" altLang="en-US" sz="2400" dirty="0">
                  <a:latin typeface="+mn-lt"/>
                </a:endParaRP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“Stress state” is commonly represented graphically using an infinitesimal cube</a:t>
                </a: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endParaRPr lang="en-US" altLang="en-US" sz="2400" dirty="0">
                  <a:latin typeface="+mn-lt"/>
                </a:endParaRP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Two categories of stress: normal (</a:t>
                </a:r>
                <a14:m>
                  <m:oMath xmlns:m="http://schemas.openxmlformats.org/officeDocument/2006/math">
                    <m:r>
                      <a:rPr lang="en-US" alt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en-US" sz="2400" dirty="0">
                    <a:latin typeface="+mn-lt"/>
                  </a:rPr>
                  <a:t>) and shear (</a:t>
                </a:r>
                <a14:m>
                  <m:oMath xmlns:m="http://schemas.openxmlformats.org/officeDocument/2006/math">
                    <m:r>
                      <a:rPr lang="en-US" alt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altLang="en-US" sz="2400" dirty="0">
                    <a:latin typeface="+mn-lt"/>
                  </a:rPr>
                  <a:t>)</a:t>
                </a: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endParaRPr lang="en-US" altLang="en-US" sz="2400" dirty="0">
                  <a:latin typeface="+mn-lt"/>
                </a:endParaRP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Can define traction vector on each face</a:t>
                </a:r>
              </a:p>
            </p:txBody>
          </p:sp>
        </mc:Choice>
        <mc:Fallback xmlns="">
          <p:sp>
            <p:nvSpPr>
              <p:cNvPr id="6" name="Text Box 11">
                <a:extLst>
                  <a:ext uri="{FF2B5EF4-FFF2-40B4-BE49-F238E27FC236}">
                    <a16:creationId xmlns:a16="http://schemas.microsoft.com/office/drawing/2014/main" id="{1B9111C5-8FEF-4E27-80CB-7DCCACE00D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5800" y="1219200"/>
                <a:ext cx="7799492" cy="3268587"/>
              </a:xfrm>
              <a:prstGeom prst="rect">
                <a:avLst/>
              </a:prstGeom>
              <a:blipFill>
                <a:blip r:embed="rId3"/>
                <a:stretch>
                  <a:fillRect l="-1095" t="-1306" b="-354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4AC580B-E227-47F0-9E7E-132BC885B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4225" y="1314996"/>
            <a:ext cx="3649175" cy="35240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E4A8795-8255-45DB-9792-1568D71B63BB}"/>
                  </a:ext>
                </a:extLst>
              </p:cNvPr>
              <p:cNvSpPr txBox="1"/>
              <p:nvPr/>
            </p:nvSpPr>
            <p:spPr>
              <a:xfrm>
                <a:off x="2819400" y="4800600"/>
                <a:ext cx="3855683" cy="49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𝑥𝑦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𝑥𝑧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E4A8795-8255-45DB-9792-1568D71B63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400" y="4800600"/>
                <a:ext cx="3855683" cy="490840"/>
              </a:xfrm>
              <a:prstGeom prst="rect">
                <a:avLst/>
              </a:prstGeom>
              <a:blipFill>
                <a:blip r:embed="rId5"/>
                <a:stretch>
                  <a:fillRect l="-158"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A608DE8-7C22-4004-B591-FD5BE783323A}"/>
              </a:ext>
            </a:extLst>
          </p:cNvPr>
          <p:cNvCxnSpPr/>
          <p:nvPr/>
        </p:nvCxnSpPr>
        <p:spPr>
          <a:xfrm flipH="1">
            <a:off x="9372600" y="3371756"/>
            <a:ext cx="304800" cy="83820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98CA340-13A4-40A7-AF2C-CCA5BC55496C}"/>
                  </a:ext>
                </a:extLst>
              </p:cNvPr>
              <p:cNvSpPr/>
              <p:nvPr/>
            </p:nvSpPr>
            <p:spPr>
              <a:xfrm>
                <a:off x="9056474" y="4236815"/>
                <a:ext cx="56214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𝑇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A98CA340-13A4-40A7-AF2C-CCA5BC5549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474" y="4236815"/>
                <a:ext cx="562142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A720678-3C2E-44E4-876D-3C2141D566B7}"/>
                  </a:ext>
                </a:extLst>
              </p:cNvPr>
              <p:cNvSpPr/>
              <p:nvPr/>
            </p:nvSpPr>
            <p:spPr>
              <a:xfrm>
                <a:off x="11220609" y="3991395"/>
                <a:ext cx="571182" cy="4908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8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𝑇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A720678-3C2E-44E4-876D-3C2141D566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0609" y="3991395"/>
                <a:ext cx="571182" cy="490840"/>
              </a:xfrm>
              <a:prstGeom prst="rect">
                <a:avLst/>
              </a:prstGeom>
              <a:blipFill>
                <a:blip r:embed="rId7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329AC5D-1C11-4D45-B31B-876FDF48CBB0}"/>
                  </a:ext>
                </a:extLst>
              </p:cNvPr>
              <p:cNvSpPr/>
              <p:nvPr/>
            </p:nvSpPr>
            <p:spPr>
              <a:xfrm>
                <a:off x="9293809" y="1066800"/>
                <a:ext cx="54662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𝑇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329AC5D-1C11-4D45-B31B-876FDF48CB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3809" y="1066800"/>
                <a:ext cx="546623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9335CE1-ECDD-4616-85E4-76173CD0D1B1}"/>
              </a:ext>
            </a:extLst>
          </p:cNvPr>
          <p:cNvCxnSpPr>
            <a:cxnSpLocks/>
          </p:cNvCxnSpPr>
          <p:nvPr/>
        </p:nvCxnSpPr>
        <p:spPr>
          <a:xfrm>
            <a:off x="10820400" y="3307909"/>
            <a:ext cx="400209" cy="92890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FF25C2D-3FE7-4B07-A7D2-309E67A37697}"/>
              </a:ext>
            </a:extLst>
          </p:cNvPr>
          <p:cNvCxnSpPr>
            <a:cxnSpLocks/>
          </p:cNvCxnSpPr>
          <p:nvPr/>
        </p:nvCxnSpPr>
        <p:spPr>
          <a:xfrm flipH="1" flipV="1">
            <a:off x="9704102" y="1528465"/>
            <a:ext cx="455898" cy="8526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B84150B-BEF4-43A3-9766-7F93BCB404C9}"/>
                  </a:ext>
                </a:extLst>
              </p:cNvPr>
              <p:cNvSpPr/>
              <p:nvPr/>
            </p:nvSpPr>
            <p:spPr>
              <a:xfrm>
                <a:off x="2819400" y="5181600"/>
                <a:ext cx="3855683" cy="8893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8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𝑦𝑥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𝑦𝑧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𝑧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𝑧𝑥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𝑧𝑦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B84150B-BEF4-43A3-9766-7F93BCB404C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400" y="5181600"/>
                <a:ext cx="3855683" cy="889346"/>
              </a:xfrm>
              <a:prstGeom prst="rect">
                <a:avLst/>
              </a:prstGeom>
              <a:blipFill>
                <a:blip r:embed="rId9"/>
                <a:stretch>
                  <a:fillRect l="-475" b="-27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 Box 11">
            <a:extLst>
              <a:ext uri="{FF2B5EF4-FFF2-40B4-BE49-F238E27FC236}">
                <a16:creationId xmlns:a16="http://schemas.microsoft.com/office/drawing/2014/main" id="{1C27CBF6-7BD5-4289-9174-EAD77C5B36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167735"/>
            <a:ext cx="1051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31775" indent="-231775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854075" lvl="1" indent="-3429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Components depend on coordinate system (like all vectors/tensors)</a:t>
            </a:r>
          </a:p>
        </p:txBody>
      </p:sp>
    </p:spTree>
    <p:extLst>
      <p:ext uri="{BB962C8B-B14F-4D97-AF65-F5344CB8AC3E}">
        <p14:creationId xmlns:p14="http://schemas.microsoft.com/office/powerpoint/2010/main" val="212356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  <p:bldP spid="10" grpId="0"/>
      <p:bldP spid="14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3657600" y="228600"/>
            <a:ext cx="4886649" cy="762000"/>
          </a:xfrm>
        </p:spPr>
        <p:txBody>
          <a:bodyPr/>
          <a:lstStyle/>
          <a:p>
            <a:pPr eaLnBrk="1" hangingPunct="1"/>
            <a:r>
              <a:rPr lang="en-US" sz="3200" b="1" dirty="0">
                <a:solidFill>
                  <a:srgbClr val="0070C0"/>
                </a:solidFill>
              </a:rPr>
              <a:t>Stress </a:t>
            </a:r>
            <a:r>
              <a:rPr lang="en-US" sz="3200" b="1" i="1" dirty="0">
                <a:solidFill>
                  <a:srgbClr val="0070C0"/>
                </a:solidFill>
              </a:rPr>
              <a:t>Tensor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3F36A4-ED71-43DE-95F0-7D96CD60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AC580B-E227-47F0-9E7E-132BC885B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160" y="999417"/>
            <a:ext cx="3649175" cy="35240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1FA41EA-5E50-4449-9A8D-ECB56015CD0F}"/>
                  </a:ext>
                </a:extLst>
              </p:cNvPr>
              <p:cNvSpPr/>
              <p:nvPr/>
            </p:nvSpPr>
            <p:spPr>
              <a:xfrm>
                <a:off x="4363025" y="3712818"/>
                <a:ext cx="3465949" cy="11087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/>
                                  <a:ea typeface="Cambria Math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/>
                                        <a:ea typeface="Cambria Math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𝑥𝑦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𝑥𝑧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𝑦𝑥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/>
                                        <a:ea typeface="Cambria Math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𝑦𝑧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𝑧𝑥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𝑧𝑦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/>
                                        <a:ea typeface="Cambria Math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1FA41EA-5E50-4449-9A8D-ECB56015CD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3025" y="3712818"/>
                <a:ext cx="3465949" cy="11087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 Box 11">
            <a:extLst>
              <a:ext uri="{FF2B5EF4-FFF2-40B4-BE49-F238E27FC236}">
                <a16:creationId xmlns:a16="http://schemas.microsoft.com/office/drawing/2014/main" id="{2AE7B77A-CB50-4A06-A2EF-1FE1C9F85F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819400"/>
            <a:ext cx="6019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31775" indent="-231775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indent="-3429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Stress is a second-order </a:t>
            </a:r>
            <a:r>
              <a:rPr lang="en-US" altLang="en-US" sz="2400" i="1" dirty="0">
                <a:latin typeface="+mn-lt"/>
              </a:rPr>
              <a:t>tensor</a:t>
            </a:r>
            <a:r>
              <a:rPr lang="en-US" altLang="en-US" sz="2400" dirty="0">
                <a:latin typeface="+mn-lt"/>
              </a:rPr>
              <a:t> (and can be represented as a matrix)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 Box 11">
                <a:extLst>
                  <a:ext uri="{FF2B5EF4-FFF2-40B4-BE49-F238E27FC236}">
                    <a16:creationId xmlns:a16="http://schemas.microsoft.com/office/drawing/2014/main" id="{52E3FF59-9885-4782-B910-4256D9CA331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800" y="4876800"/>
                <a:ext cx="10515600" cy="17125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231775" indent="-231775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marL="854075" lvl="1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Again, components depend on coordinate system</a:t>
                </a: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endParaRPr lang="en-US" altLang="en-US" sz="2400" dirty="0">
                  <a:latin typeface="+mn-lt"/>
                </a:endParaRPr>
              </a:p>
              <a:p>
                <a:pPr marL="342900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u="sng" dirty="0">
                    <a:latin typeface="+mn-lt"/>
                  </a:rPr>
                  <a:t>Always</a:t>
                </a:r>
                <a:r>
                  <a:rPr lang="en-US" altLang="en-US" sz="2400" dirty="0">
                    <a:latin typeface="+mn-lt"/>
                  </a:rPr>
                  <a:t> symmetric (e.g.,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𝑥𝑦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𝑦𝑥</m:t>
                        </m:r>
                      </m:sub>
                    </m:sSub>
                  </m:oMath>
                </a14:m>
                <a:r>
                  <a:rPr lang="en-US" altLang="en-US" sz="2400" dirty="0">
                    <a:latin typeface="+mn-lt"/>
                  </a:rPr>
                  <a:t>, </a:t>
                </a:r>
                <a:r>
                  <a:rPr lang="en-US" altLang="en-US" sz="2400" dirty="0" err="1">
                    <a:latin typeface="+mn-lt"/>
                  </a:rPr>
                  <a:t>etc</a:t>
                </a:r>
                <a:r>
                  <a:rPr lang="en-US" altLang="en-US" sz="2400" dirty="0">
                    <a:latin typeface="+mn-lt"/>
                  </a:rPr>
                  <a:t>)</a:t>
                </a:r>
              </a:p>
              <a:p>
                <a:pPr marL="854075" lvl="1" indent="-342900" eaLnBrk="1" hangingPunct="1">
                  <a:spcBef>
                    <a:spcPct val="10000"/>
                  </a:spcBef>
                  <a:buFont typeface="Arial" panose="020B0604020202020204" pitchFamily="34" charset="0"/>
                  <a:buChar char="•"/>
                </a:pPr>
                <a:r>
                  <a:rPr lang="en-US" altLang="en-US" sz="2400" dirty="0">
                    <a:latin typeface="+mn-lt"/>
                  </a:rPr>
                  <a:t>6 possible unique components; 3 normal, 3 shear</a:t>
                </a:r>
              </a:p>
            </p:txBody>
          </p:sp>
        </mc:Choice>
        <mc:Fallback xmlns="">
          <p:sp>
            <p:nvSpPr>
              <p:cNvPr id="16" name="Text Box 11">
                <a:extLst>
                  <a:ext uri="{FF2B5EF4-FFF2-40B4-BE49-F238E27FC236}">
                    <a16:creationId xmlns:a16="http://schemas.microsoft.com/office/drawing/2014/main" id="{52E3FF59-9885-4782-B910-4256D9CA33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5800" y="4876800"/>
                <a:ext cx="10515600" cy="1712585"/>
              </a:xfrm>
              <a:prstGeom prst="rect">
                <a:avLst/>
              </a:prstGeom>
              <a:blipFill>
                <a:blip r:embed="rId5"/>
                <a:stretch>
                  <a:fillRect l="-812" t="-2491" b="-747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1208420-D0C1-4EC0-961B-6D3B819C27D7}"/>
                  </a:ext>
                </a:extLst>
              </p:cNvPr>
              <p:cNvSpPr txBox="1"/>
              <p:nvPr/>
            </p:nvSpPr>
            <p:spPr>
              <a:xfrm>
                <a:off x="1515266" y="1219200"/>
                <a:ext cx="3855683" cy="49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00FF"/>
                              </a:solidFill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𝑥𝑦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𝑥𝑧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1208420-D0C1-4EC0-961B-6D3B819C27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5266" y="1219200"/>
                <a:ext cx="3855683" cy="490840"/>
              </a:xfrm>
              <a:prstGeom prst="rect">
                <a:avLst/>
              </a:prstGeom>
              <a:blipFill>
                <a:blip r:embed="rId6"/>
                <a:stretch>
                  <a:fillRect l="-158" b="-4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4B86A93-0EF1-4E31-A13D-AF1B021D3D31}"/>
                  </a:ext>
                </a:extLst>
              </p:cNvPr>
              <p:cNvSpPr/>
              <p:nvPr/>
            </p:nvSpPr>
            <p:spPr>
              <a:xfrm>
                <a:off x="1515266" y="1658458"/>
                <a:ext cx="3855683" cy="8893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8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8000"/>
                              </a:solidFill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𝑦𝑥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𝑦𝑧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𝑻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/>
                            </a:rPr>
                            <m:t>𝑧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𝑧𝑥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𝑧𝑦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  <a:ea typeface="Cambria Math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/>
                            </a:rPr>
                            <m:t>𝒏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4B86A93-0EF1-4E31-A13D-AF1B021D3D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5266" y="1658458"/>
                <a:ext cx="3855683" cy="889346"/>
              </a:xfrm>
              <a:prstGeom prst="rect">
                <a:avLst/>
              </a:prstGeom>
              <a:blipFill>
                <a:blip r:embed="rId7"/>
                <a:stretch>
                  <a:fillRect l="-475" b="-3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18024EB0-3A7F-4F1E-9D30-A253074E8970}"/>
              </a:ext>
            </a:extLst>
          </p:cNvPr>
          <p:cNvSpPr/>
          <p:nvPr/>
        </p:nvSpPr>
        <p:spPr>
          <a:xfrm>
            <a:off x="2286000" y="1219200"/>
            <a:ext cx="3084949" cy="132860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5F3CF3D-146E-44BE-B89A-A75639F66087}"/>
              </a:ext>
            </a:extLst>
          </p:cNvPr>
          <p:cNvSpPr/>
          <p:nvPr/>
        </p:nvSpPr>
        <p:spPr>
          <a:xfrm>
            <a:off x="6553200" y="1766378"/>
            <a:ext cx="484632" cy="166262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CFDFFD-7085-4493-AB3D-D48C65D07DBE}"/>
              </a:ext>
            </a:extLst>
          </p:cNvPr>
          <p:cNvSpPr/>
          <p:nvPr/>
        </p:nvSpPr>
        <p:spPr>
          <a:xfrm>
            <a:off x="5680136" y="1766378"/>
            <a:ext cx="1140918" cy="283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9104A-D0FE-40A2-B576-1F8AEF30B01B}"/>
              </a:ext>
            </a:extLst>
          </p:cNvPr>
          <p:cNvSpPr txBox="1"/>
          <p:nvPr/>
        </p:nvSpPr>
        <p:spPr>
          <a:xfrm>
            <a:off x="2117171" y="3932988"/>
            <a:ext cx="1936668" cy="646331"/>
          </a:xfrm>
          <a:prstGeom prst="rect">
            <a:avLst/>
          </a:prstGeom>
          <a:noFill/>
          <a:ln w="28575">
            <a:solidFill>
              <a:srgbClr val="00CC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A vector is a first-order tensor</a:t>
            </a:r>
          </a:p>
        </p:txBody>
      </p:sp>
    </p:spTree>
    <p:extLst>
      <p:ext uri="{BB962C8B-B14F-4D97-AF65-F5344CB8AC3E}">
        <p14:creationId xmlns:p14="http://schemas.microsoft.com/office/powerpoint/2010/main" val="259337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4676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Course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43000" y="2667000"/>
            <a:ext cx="57546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Icing on the Mechanics of Materials “cake”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Survey of advanced topics</a:t>
            </a:r>
          </a:p>
        </p:txBody>
      </p:sp>
      <p:pic>
        <p:nvPicPr>
          <p:cNvPr id="3074" name="Picture 2" descr="Image result for chocolat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1524000"/>
            <a:ext cx="4038600" cy="403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788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 descr="1-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0" t="18625" r="258" b="-114"/>
          <a:stretch/>
        </p:blipFill>
        <p:spPr>
          <a:xfrm>
            <a:off x="6934200" y="152400"/>
            <a:ext cx="4114800" cy="3200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705368" y="955823"/>
                <a:ext cx="3019032" cy="20328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𝝉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𝑥𝑦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𝑥𝑧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𝑦𝑥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𝑧𝑥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𝑧𝑦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𝑧𝑧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r"/>
                <a:r>
                  <a:rPr lang="en-US" sz="2400" dirty="0"/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𝑧𝑥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𝑧𝑦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5368" y="955823"/>
                <a:ext cx="3019032" cy="20328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Stress Tensor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81000" y="3588603"/>
            <a:ext cx="1150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Defining stress state is equivalent to defining components of stress tensor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Indicial notation (Einstein summation convention): </a:t>
            </a:r>
            <a:r>
              <a:rPr lang="en-US" sz="2400" dirty="0" err="1">
                <a:latin typeface="Symbol" panose="05050102010706020507" pitchFamily="18" charset="2"/>
              </a:rPr>
              <a:t>t</a:t>
            </a:r>
            <a:r>
              <a:rPr lang="en-US" sz="2400" baseline="-25000" dirty="0" err="1"/>
              <a:t>ij</a:t>
            </a:r>
            <a:endParaRPr lang="en-US" sz="2400" baseline="-25000" dirty="0"/>
          </a:p>
        </p:txBody>
      </p:sp>
    </p:spTree>
    <p:extLst>
      <p:ext uri="{BB962C8B-B14F-4D97-AF65-F5344CB8AC3E}">
        <p14:creationId xmlns:p14="http://schemas.microsoft.com/office/powerpoint/2010/main" val="1448768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4676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What’s in the cake?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074" name="Picture 2" descr="Image result for chocolate c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1" y="1600200"/>
            <a:ext cx="4232694" cy="423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38200" y="1542395"/>
            <a:ext cx="6324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Fundamentals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stress, strain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material behavior / response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failure theory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800" dirty="0"/>
              <a:t>Loading Modes – stress, displacement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axial loading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torsion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bending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combined loading</a:t>
            </a:r>
          </a:p>
        </p:txBody>
      </p:sp>
    </p:spTree>
    <p:extLst>
      <p:ext uri="{BB962C8B-B14F-4D97-AF65-F5344CB8AC3E}">
        <p14:creationId xmlns:p14="http://schemas.microsoft.com/office/powerpoint/2010/main" val="126550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057400" y="228600"/>
            <a:ext cx="92202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The “icing”: What problems do we solve?</a:t>
            </a:r>
            <a:endParaRPr lang="en-US" kern="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0600" y="914400"/>
            <a:ext cx="68976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96633"/>
                </a:solidFill>
              </a:rPr>
              <a:t>Fundamentals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96633"/>
                </a:solidFill>
              </a:rPr>
              <a:t>stress, strain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96633"/>
                </a:solidFill>
              </a:rPr>
              <a:t>material response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96633"/>
                </a:solidFill>
              </a:rPr>
              <a:t>failure theory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09010" y="1219201"/>
            <a:ext cx="1425390" cy="101566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6000" dirty="0"/>
              <a:t>3-D</a:t>
            </a:r>
          </a:p>
        </p:txBody>
      </p:sp>
      <p:sp>
        <p:nvSpPr>
          <p:cNvPr id="9" name="Rectangle 8"/>
          <p:cNvSpPr/>
          <p:nvPr/>
        </p:nvSpPr>
        <p:spPr>
          <a:xfrm>
            <a:off x="990600" y="2590800"/>
            <a:ext cx="75834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663300"/>
                </a:solidFill>
              </a:rPr>
              <a:t>Loading Modes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3300"/>
                </a:solidFill>
              </a:rPr>
              <a:t>beam bending – multiaxial; non-symmetric sections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3300"/>
                </a:solidFill>
              </a:rPr>
              <a:t>torsion – non-circular sections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3300"/>
                </a:solidFill>
              </a:rPr>
              <a:t>pressure vessels – thick-walled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3300"/>
                </a:solidFill>
              </a:rPr>
              <a:t>column buckling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990600" y="4663341"/>
            <a:ext cx="74310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Survey of Advanced Topics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intro to Theory of Elasticity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energy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plasticity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plates and shells</a:t>
            </a:r>
          </a:p>
        </p:txBody>
      </p:sp>
      <p:sp>
        <p:nvSpPr>
          <p:cNvPr id="2" name="TextBox 1"/>
          <p:cNvSpPr txBox="1"/>
          <p:nvPr/>
        </p:nvSpPr>
        <p:spPr>
          <a:xfrm rot="20720467">
            <a:off x="6744575" y="3992158"/>
            <a:ext cx="4684296" cy="181588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Limited to “simple” 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Linear elastic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Homogeneous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Isotropic (mostly)</a:t>
            </a:r>
          </a:p>
        </p:txBody>
      </p:sp>
    </p:spTree>
    <p:extLst>
      <p:ext uri="{BB962C8B-B14F-4D97-AF65-F5344CB8AC3E}">
        <p14:creationId xmlns:p14="http://schemas.microsoft.com/office/powerpoint/2010/main" val="250051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0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1-2">
            <a:extLst>
              <a:ext uri="{FF2B5EF4-FFF2-40B4-BE49-F238E27FC236}">
                <a16:creationId xmlns:a16="http://schemas.microsoft.com/office/drawing/2014/main" id="{EAE532B7-13F6-4ED3-9B9F-9385DD7FC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0" t="18625" r="258" b="-114"/>
          <a:stretch/>
        </p:blipFill>
        <p:spPr>
          <a:xfrm>
            <a:off x="8305800" y="1009650"/>
            <a:ext cx="3135086" cy="2438400"/>
          </a:xfrm>
          <a:prstGeom prst="rect">
            <a:avLst/>
          </a:prstGeom>
        </p:spPr>
      </p:pic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4676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You will be able to …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371600"/>
            <a:ext cx="7772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evaluate complex stress/strain states and predict failure for various loading modes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identify limitations of elementary analysis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utilize solutions from Theory of Elasticity for complex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apply energy methods to predict complex deformations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apply basic plasticity concepts</a:t>
            </a:r>
          </a:p>
        </p:txBody>
      </p:sp>
      <p:pic>
        <p:nvPicPr>
          <p:cNvPr id="9" name="Picture 2" descr="Figure 1: Gear set stress plot">
            <a:extLst>
              <a:ext uri="{FF2B5EF4-FFF2-40B4-BE49-F238E27FC236}">
                <a16:creationId xmlns:a16="http://schemas.microsoft.com/office/drawing/2014/main" id="{2EB4C52A-16C3-4085-A75F-BCD8681BFB4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850" y="4347485"/>
            <a:ext cx="3619499" cy="190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27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4676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Rules for Learning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57400" y="2736502"/>
            <a:ext cx="8458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Respect and work with the other students.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Ask questions.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Let me know how I can help you.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To foster lecture participation/interaction,</a:t>
            </a:r>
          </a:p>
          <a:p>
            <a:r>
              <a:rPr lang="en-US" sz="2800" dirty="0"/>
              <a:t> I will call on your names during lectures.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38A9D-BF9B-485E-A037-90790E12677C}"/>
              </a:ext>
            </a:extLst>
          </p:cNvPr>
          <p:cNvSpPr/>
          <p:nvPr/>
        </p:nvSpPr>
        <p:spPr>
          <a:xfrm>
            <a:off x="1575371" y="1701225"/>
            <a:ext cx="90412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“This is a kind, brave, failure-tolerant classroom.”</a:t>
            </a:r>
          </a:p>
        </p:txBody>
      </p:sp>
    </p:spTree>
    <p:extLst>
      <p:ext uri="{BB962C8B-B14F-4D97-AF65-F5344CB8AC3E}">
        <p14:creationId xmlns:p14="http://schemas.microsoft.com/office/powerpoint/2010/main" val="137948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5E4711-94E8-4AA8-A804-7164B0313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746125"/>
            <a:ext cx="10591800" cy="576089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4A7A77E-997B-49F3-A03F-4EF89B416F8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387600" y="136525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3459384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A71FC6-9518-4E3F-AE95-8F9B59CC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838200"/>
            <a:ext cx="10185400" cy="550287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4A7A77E-997B-49F3-A03F-4EF89B416F8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387600" y="136525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170901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1" y="914400"/>
            <a:ext cx="1043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Pai Wang (pai.wang@utah.edu; MEK 2342)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Office hours: following lecture time; Or by appointment via email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286000" y="228600"/>
            <a:ext cx="7772400" cy="609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18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Nuts and Bolts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66894-0391-43BC-B80E-FC2D59A3D5E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28" name="Picture 4" descr="Image result for Advanced Mechanics of Materials and Applied Elasticity, 5th Ed., A.C. Ugural &amp; S.K. Fenster, Prentice Hall, 20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1981200"/>
            <a:ext cx="3581400" cy="466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62000" y="1905000"/>
            <a:ext cx="72390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Grader – </a:t>
            </a:r>
            <a:r>
              <a:rPr lang="nn-NO" sz="2400" dirty="0"/>
              <a:t>Erik Langlo (</a:t>
            </a:r>
            <a:r>
              <a:rPr lang="nn-NO" sz="2400" dirty="0">
                <a:hlinkClick r:id="rId4"/>
              </a:rPr>
              <a:t>erik.langlo@utah.edu</a:t>
            </a:r>
            <a:r>
              <a:rPr lang="nn-NO" sz="2400" dirty="0"/>
              <a:t>)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Text: </a:t>
            </a:r>
            <a:r>
              <a:rPr lang="en-US" sz="2400" i="1" dirty="0"/>
              <a:t>Advanced Mechanics of Materials and Applied Elasticity</a:t>
            </a:r>
            <a:r>
              <a:rPr lang="en-US" sz="2400" dirty="0"/>
              <a:t>, 5th Ed., A.C. </a:t>
            </a:r>
            <a:r>
              <a:rPr lang="en-US" sz="2400" dirty="0" err="1"/>
              <a:t>Ugural</a:t>
            </a:r>
            <a:r>
              <a:rPr lang="en-US" sz="2400" dirty="0"/>
              <a:t> &amp; S.K. </a:t>
            </a:r>
            <a:r>
              <a:rPr lang="en-US" sz="2400" dirty="0" err="1"/>
              <a:t>Fenster</a:t>
            </a:r>
            <a:r>
              <a:rPr lang="en-US" sz="2400" dirty="0"/>
              <a:t>, Prentice Hall, 2012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Online version </a:t>
            </a:r>
            <a:r>
              <a:rPr lang="en-US" sz="2400" u="sng" dirty="0"/>
              <a:t>freely</a:t>
            </a:r>
            <a:r>
              <a:rPr lang="en-US" sz="2400" dirty="0"/>
              <a:t> available through Marriott Library website!!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Not error-free (errata listing on Canvas)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Great for reading and for this course</a:t>
            </a:r>
          </a:p>
          <a:p>
            <a:pPr lvl="1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Alternative reference: https://solidmechanics.org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Great for finding things quickly </a:t>
            </a:r>
          </a:p>
          <a:p>
            <a:pPr lvl="1"/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5016349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10470</TotalTime>
  <Words>940</Words>
  <Application>Microsoft Office PowerPoint</Application>
  <PresentationFormat>Widescreen</PresentationFormat>
  <Paragraphs>186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ＭＳ Ｐゴシック</vt:lpstr>
      <vt:lpstr>ＭＳ Ｐゴシック</vt:lpstr>
      <vt:lpstr>Arial</vt:lpstr>
      <vt:lpstr>Cambria Math</vt:lpstr>
      <vt:lpstr>Symbol</vt:lpstr>
      <vt:lpstr>Times</vt:lpstr>
      <vt:lpstr>Default Design</vt:lpstr>
      <vt:lpstr>Advanced Mechanics of Materials ME EN 5300/6300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Stress</vt:lpstr>
      <vt:lpstr>Stress Tensor</vt:lpstr>
      <vt:lpstr>PowerPoint Presentation</vt:lpstr>
    </vt:vector>
  </TitlesOfParts>
  <Company>UCSF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 and Design</dc:title>
  <dc:creator>Ken</dc:creator>
  <cp:lastModifiedBy>Pai</cp:lastModifiedBy>
  <cp:revision>617</cp:revision>
  <cp:lastPrinted>2018-08-21T14:57:37Z</cp:lastPrinted>
  <dcterms:created xsi:type="dcterms:W3CDTF">2006-10-13T21:53:26Z</dcterms:created>
  <dcterms:modified xsi:type="dcterms:W3CDTF">2025-01-07T02:02:54Z</dcterms:modified>
</cp:coreProperties>
</file>

<file path=docProps/thumbnail.jpeg>
</file>